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4117" r:id="rId3"/>
    <p:sldMasterId id="2147484120" r:id="rId4"/>
  </p:sldMasterIdLst>
  <p:notesMasterIdLst>
    <p:notesMasterId r:id="rId42"/>
  </p:notesMasterIdLst>
  <p:sldIdLst>
    <p:sldId id="258" r:id="rId5"/>
    <p:sldId id="353" r:id="rId6"/>
    <p:sldId id="424" r:id="rId7"/>
    <p:sldId id="391" r:id="rId8"/>
    <p:sldId id="392" r:id="rId9"/>
    <p:sldId id="393" r:id="rId10"/>
    <p:sldId id="394" r:id="rId11"/>
    <p:sldId id="425" r:id="rId12"/>
    <p:sldId id="396" r:id="rId13"/>
    <p:sldId id="397" r:id="rId14"/>
    <p:sldId id="398" r:id="rId15"/>
    <p:sldId id="399" r:id="rId16"/>
    <p:sldId id="400" r:id="rId17"/>
    <p:sldId id="426" r:id="rId18"/>
    <p:sldId id="427" r:id="rId19"/>
    <p:sldId id="402" r:id="rId20"/>
    <p:sldId id="403" r:id="rId21"/>
    <p:sldId id="404" r:id="rId22"/>
    <p:sldId id="405" r:id="rId23"/>
    <p:sldId id="406" r:id="rId24"/>
    <p:sldId id="407" r:id="rId25"/>
    <p:sldId id="408" r:id="rId26"/>
    <p:sldId id="409" r:id="rId27"/>
    <p:sldId id="410" r:id="rId28"/>
    <p:sldId id="428" r:id="rId29"/>
    <p:sldId id="412" r:id="rId30"/>
    <p:sldId id="413" r:id="rId31"/>
    <p:sldId id="414" r:id="rId32"/>
    <p:sldId id="415" r:id="rId33"/>
    <p:sldId id="416" r:id="rId34"/>
    <p:sldId id="429" r:id="rId35"/>
    <p:sldId id="418" r:id="rId36"/>
    <p:sldId id="419" r:id="rId37"/>
    <p:sldId id="420" r:id="rId38"/>
    <p:sldId id="421" r:id="rId39"/>
    <p:sldId id="422" r:id="rId40"/>
    <p:sldId id="423" r:id="rId41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81" autoAdjust="0"/>
  </p:normalViewPr>
  <p:slideViewPr>
    <p:cSldViewPr>
      <p:cViewPr>
        <p:scale>
          <a:sx n="120" d="100"/>
          <a:sy n="120" d="100"/>
        </p:scale>
        <p:origin x="-688" y="-24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3/21/15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11988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>
                <a:solidFill>
                  <a:srgbClr val="FFFFFF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031685354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04439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>
                <a:solidFill>
                  <a:srgbClr val="FFFFFF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1666530465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4146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18" r:id="rId1"/>
    <p:sldLayoutId id="2147484119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7837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21" r:id="rId1"/>
    <p:sldLayoutId id="2147484122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github.com/justmarkham/DAT5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err="1" smtClean="0"/>
              <a:t>Git</a:t>
            </a:r>
            <a:r>
              <a:rPr lang="en-US" sz="6000" dirty="0" smtClean="0"/>
              <a:t> and </a:t>
            </a:r>
            <a:r>
              <a:rPr lang="en-US" sz="6000" dirty="0" err="1" smtClean="0"/>
              <a:t>Github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Navigating a GitHub repo (1 of 2)</a:t>
            </a:r>
            <a:endParaRPr sz="3200">
              <a:latin typeface="+mj-lt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468154" y="1226820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Example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repo:  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hlinkClick r:id="rId2"/>
              </a:rPr>
              <a:t>https://github.com/justmarkham/DAT5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Account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name, repo name, description</a:t>
            </a:r>
            <a:endParaRPr sz="24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Folder structure</a:t>
            </a:r>
            <a:endParaRPr sz="24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Viewing files:</a:t>
            </a:r>
            <a:endParaRPr sz="24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Rendered view (with syntax highlighting)</a:t>
            </a:r>
            <a:endParaRPr sz="24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Raw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view</a:t>
            </a: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 err="1" smtClean="0">
                <a:solidFill>
                  <a:srgbClr val="000000"/>
                </a:solidFill>
                <a:latin typeface="+mj-lt"/>
              </a:rPr>
              <a:t>README.md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:</a:t>
            </a:r>
            <a:endParaRPr sz="24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Describes a repo</a:t>
            </a:r>
            <a:endParaRPr sz="24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Automatically displayed</a:t>
            </a:r>
            <a:endParaRPr sz="24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Written in Markdown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18458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Navigating a GitHub repo (2 of 2)</a:t>
            </a:r>
            <a:endParaRPr sz="3200">
              <a:latin typeface="+mj-lt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Commits:</a:t>
            </a:r>
            <a:endParaRPr sz="32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One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or more changes to one or more files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Revision highlighting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Commit comments are required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Most recent commit comment shown by filename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Profile page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3865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Creating a repo on GitHub</a:t>
            </a:r>
            <a:endParaRPr sz="3200">
              <a:latin typeface="+mj-lt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Click “Create New” (plus sign):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Define name, description, public or private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with README (if you’re going to clone)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Notes: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Nothing has happened to your local computer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This was done on GitHub, but GitHub used Git to add the README.md file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1230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Basic Markdown</a:t>
            </a:r>
            <a:endParaRPr sz="3200">
              <a:latin typeface="+mj-l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68154" y="1168308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Easy-to-read, easy-to-write markup language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Usually (always?) rendered as HTML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Many implementations (aka “flavors”)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Let’s edit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README.md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 using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!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02035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Basic Markdown</a:t>
            </a:r>
            <a:endParaRPr sz="3200">
              <a:latin typeface="+mj-l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68154" y="1168308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Common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syntax: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## Header size 2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*italics* and **bold**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[link to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](https://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github.com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)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* bullet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`inline code` and ```code blocks```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Valid HTML can also be used within Markdown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93153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III. Using </a:t>
            </a:r>
            <a:r>
              <a:rPr lang="en-US" dirty="0" err="1" smtClean="0"/>
              <a:t>Git</a:t>
            </a:r>
            <a:r>
              <a:rPr lang="en-US" dirty="0" smtClean="0"/>
              <a:t> With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188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 installation and setup</a:t>
            </a:r>
            <a:endParaRPr sz="3200">
              <a:latin typeface="+mj-lt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468154" y="1226820"/>
            <a:ext cx="8426399" cy="362167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Installation: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tiny.cc/installgit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Open Git Bash (Windows) or Terminal (Mac/Linux):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config --global user.name “YOUR FULL NAME”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config --global user.email “YOUR EMAIL”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Use the same email address you used with your GitHub account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Generate SSH keys (optional):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tiny.cc/gitssh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More secure that HTTPS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Only necessary if HTTPS doesn’t work for you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1322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Preview of what you’re about to do</a:t>
            </a:r>
            <a:endParaRPr sz="3200">
              <a:latin typeface="+mj-lt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Copy your new GitHub repo to your computer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Make some file changes locally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Save those changes locally (“commit” them)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Update your GitHub repo with those changes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88135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Cloning a GitHub repo</a:t>
            </a:r>
            <a:endParaRPr sz="3200">
              <a:latin typeface="+mj-lt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468154" y="118110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Cloning = copying to your local computer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Like copying your </a:t>
            </a:r>
            <a:r>
              <a:rPr lang="en-US" sz="2800" dirty="0" err="1">
                <a:solidFill>
                  <a:srgbClr val="000000"/>
                </a:solidFill>
                <a:latin typeface="+mj-lt"/>
              </a:rPr>
              <a:t>Dropbox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 files to a new machine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First, change your working directory to where you want the repo you created to be stored: 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cd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Then, clone the repo: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clone &lt;URL&gt;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Get HTTPS or SSH URL from </a:t>
            </a:r>
            <a:r>
              <a:rPr lang="en-US" sz="28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 (ends in .</a:t>
            </a:r>
            <a:r>
              <a:rPr lang="en-US" sz="28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)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Clones to a subdirectory of the working directory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No visual feedback when you type your password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Navigate to the repo (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cd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) then list the files (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ls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)</a:t>
            </a:r>
            <a:endParaRPr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78110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Checking your remotes</a:t>
            </a:r>
            <a:endParaRPr sz="3200">
              <a:latin typeface="+mj-lt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 “remote alias” is a reference to a repo not on your local computer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Like a connection to your Dropbox account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View remotes: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 -v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“origin” remote was set up by “git clone”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Note: Remotes are repo-specific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09858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Introduction to version control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Exploring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Github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Using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with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Github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Bonus content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Making changes, checking your status</a:t>
            </a:r>
            <a:endParaRPr sz="3200">
              <a:latin typeface="+mj-lt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Making changes: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Modify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README.md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in any text editor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Create a new file: </a:t>
            </a:r>
            <a:r>
              <a:rPr lang="en-US" sz="2600" dirty="0">
                <a:solidFill>
                  <a:srgbClr val="C00000"/>
                </a:solidFill>
                <a:latin typeface="+mj-lt"/>
              </a:rPr>
              <a:t>touch &lt;filename&gt;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Check your status: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C00000"/>
                </a:solidFill>
                <a:latin typeface="+mj-lt"/>
              </a:rPr>
              <a:t> status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File statuses (possibly color-coded):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Untracked (red)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Tracked and modified (red)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Staged for committing (green)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Committed</a:t>
            </a:r>
            <a:endParaRPr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11747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Committing changes</a:t>
            </a:r>
            <a:endParaRPr sz="3200">
              <a:latin typeface="+mj-lt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Stage changes for committing: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Add a single file: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add &lt;filename&gt;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Add all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changes: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add </a:t>
            </a:r>
            <a:r>
              <a:rPr lang="en-US" sz="2800" dirty="0" smtClean="0">
                <a:solidFill>
                  <a:srgbClr val="C00000"/>
                </a:solidFill>
                <a:latin typeface="+mj-lt"/>
              </a:rPr>
              <a:t>-A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Check your status: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Red files have turned green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Commit changes: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commit -m “message about commit”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Check your status again!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Check the log: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log</a:t>
            </a:r>
            <a:endParaRPr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4484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Pushing to GitHub</a:t>
            </a:r>
            <a:endParaRPr sz="3200">
              <a:latin typeface="+mj-lt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Everything you’ve done to your cloned repo (so far) has been local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You’ve been working in the “master” branch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 committed changes to GitHub: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Like syncing local file changes to Dropbox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&lt;remote&gt; &lt;branch&gt;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Often: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origin master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Refresh your GitHub repo to check!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8681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Quick recap of what you’ve done</a:t>
            </a:r>
            <a:endParaRPr sz="3200">
              <a:latin typeface="+mj-lt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Created a repo on GitHub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Cloned repo to your local computer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clone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Automatically sets up your “origin” remote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Made two file changes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Staged changes for committing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add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Committed changes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commit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Pushed changes to GitHub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Inspected along the way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log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47108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Let’s do it again!</a:t>
            </a:r>
            <a:endParaRPr sz="3200">
              <a:latin typeface="+mj-lt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Modify or add a file, then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add .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, then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commit -m “message”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origin master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Refresh your GitHub repo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</a:pP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7195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IV. Bonus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5287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Two ways to initialize Git</a:t>
            </a:r>
            <a:endParaRPr sz="3200">
              <a:latin typeface="+mj-lt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on GitHub: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repo on GitHub (with README)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Clone to your local machine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locally: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Git in existing local directory: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init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repo on GitHub (without README)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Add remote: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 add origin &lt;URL&gt;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</a:pP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70909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Deleting or moving a repo</a:t>
            </a:r>
            <a:endParaRPr sz="3200">
              <a:latin typeface="+mj-lt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Deleting a GitHub repo: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Settings, then Delete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Deleting a local repo: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Just delete the folder!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Moving a local repo: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Just move the folder!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02603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Excluding files from a repo</a:t>
            </a:r>
            <a:endParaRPr sz="3200">
              <a:latin typeface="+mj-lt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“.gitignore” file in your repo: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touch .gitignore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Specify exclusions, one per line: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Single files: pip-log.txt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All files with a matching extension: *.pyc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Directories: env/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Templates: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github.com/github/gitignore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42210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Gists: lightweight repos</a:t>
            </a:r>
            <a:endParaRPr sz="3200">
              <a:latin typeface="+mj-lt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You have access to Gist: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gist.github.com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Add one or more files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Supports cloning, forking, commenting, committing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Can be public or secret (not private)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Useful for snippets, embedding, IPython nbviewer, etc.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47852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</a:t>
            </a:r>
            <a:r>
              <a:rPr lang="en-US" dirty="0" smtClean="0"/>
              <a:t>. Introduction to version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14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Useful to learn next</a:t>
            </a:r>
            <a:endParaRPr sz="3200">
              <a:latin typeface="+mj-lt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468154" y="1226820"/>
            <a:ext cx="8426399" cy="37386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Working with branches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Rolling back changes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Resolving merge conflicts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Fixing LF/CRLF issues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56079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Contributing on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5567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Forking a repo on GitHub</a:t>
            </a:r>
            <a:endParaRPr sz="3200">
              <a:latin typeface="+mj-lt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68154" y="1110072"/>
            <a:ext cx="8426399" cy="37386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What is forking?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Copy a repo to your account (including history)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Does not stay in sync with the “upstream”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Do it!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github.com/justmarkham/DAT4-students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Why fork?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You want to make modifications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You want to contribute to the upstream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Clone your fork: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clone &lt;your URL&gt;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Don’t clone inside your other local repo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76793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GitHub flow for contributing</a:t>
            </a:r>
            <a:endParaRPr sz="3200">
              <a:latin typeface="+mj-lt"/>
            </a:endParaRPr>
          </a:p>
        </p:txBody>
      </p:sp>
      <p:pic>
        <p:nvPicPr>
          <p:cNvPr id="14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02230" y="1226820"/>
            <a:ext cx="7880097" cy="37069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87486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Contribute to DAT4-students</a:t>
            </a:r>
            <a:endParaRPr sz="3200">
              <a:latin typeface="+mj-lt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468154" y="1226820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subdirectory in DAT4-students with your first name (lowercase):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mkdir &lt;name&gt;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Change to that subdirectory: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cd &lt;name&gt;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file named “about.md”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Write something using Markdown (optional)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Using Git: add, commit, push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pull request: “I request that you pull changes from my repo into your repo”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</a:pP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2342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GitHub flow for syncing a fork</a:t>
            </a:r>
            <a:endParaRPr sz="3200">
              <a:latin typeface="+mj-lt"/>
            </a:endParaRPr>
          </a:p>
        </p:txBody>
      </p:sp>
      <p:pic>
        <p:nvPicPr>
          <p:cNvPr id="14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04461" y="993048"/>
            <a:ext cx="6319707" cy="36051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69212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Sync your “DAT4-students” fork</a:t>
            </a:r>
            <a:endParaRPr sz="3200">
              <a:latin typeface="+mj-lt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490537" y="1257300"/>
            <a:ext cx="8426399" cy="362167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Files have been added to DAT4-students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Add an “upstream” remote (one-time operation):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 add upstream &lt;Kevin’s URL&gt;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Check that it worked: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 -v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Pull the changes from the upstream: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Like updating your local files from Dropbox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pull upstream master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Pull = fetch + merge (basically)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 the changes up to GitHub (optional):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origin master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0642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Recipe for submitting homework</a:t>
            </a:r>
            <a:endParaRPr sz="3200">
              <a:latin typeface="+mj-lt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68154" y="1110072"/>
            <a:ext cx="8426399" cy="37386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Navigate to DAT4-students (locally)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pull upstream master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Copy your homework file(s) to your folder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add .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 or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add &lt;filename&gt;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commit -m “message”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origin master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GitHub pull request (from your fork)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51808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Why learn version control?</a:t>
            </a:r>
            <a:endParaRPr sz="3200" dirty="0">
              <a:latin typeface="+mj-lt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Version control is useful when you write code, and data scientists write </a:t>
            </a: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code</a:t>
            </a: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latin typeface="+mj-lt"/>
              </a:rPr>
              <a:t>Allows you to keep different “versions” of your code</a:t>
            </a:r>
            <a:endParaRPr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Enables teams to easily collaborate on the same codebase</a:t>
            </a:r>
            <a:endParaRPr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Enables you to contribute to open source projects</a:t>
            </a:r>
            <a:endParaRPr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Attractive skill for employment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48696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What is Git?</a:t>
            </a:r>
            <a:endParaRPr sz="3200">
              <a:latin typeface="+mj-lt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Version control system that allows you to track files and file changes in a repository (“repo”)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Primarily used by software developers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Most widely used version control system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Alternatives: Mercurial, Subversion, CVS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Runs from the command line (usually)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Can be used alone or in a team</a:t>
            </a:r>
            <a:endParaRPr sz="32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37" y="20955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208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What is GitHub?</a:t>
            </a:r>
            <a:endParaRPr sz="3200">
              <a:latin typeface="+mj-lt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468154" y="1051560"/>
            <a:ext cx="8426399" cy="391395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A website, not a version control system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Allows you to put your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repos online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Largest code host in the world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Alternative: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Bitbucket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Benefits of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GitHub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Backup of files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Visual interface for navigating repos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Makes repo collaboration easy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“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is just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Dropbox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for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”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Note: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does not require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GitHub</a:t>
            </a:r>
            <a:endParaRPr sz="2600" dirty="0">
              <a:latin typeface="+mj-lt"/>
            </a:endParaRPr>
          </a:p>
        </p:txBody>
      </p:sp>
      <p:pic>
        <p:nvPicPr>
          <p:cNvPr id="2" name="Picture 1" descr="Octoc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44" y="1104900"/>
            <a:ext cx="4629293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914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 can be challenging to learn</a:t>
            </a:r>
            <a:endParaRPr sz="3200">
              <a:latin typeface="+mj-lt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Designed (by programmers) for power and flexibility over simplicity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Hard to know if what you did was right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Hard to explore since most actions are “permanent” (in a sense) and can have serious consequences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We’ll focus on the most important 10% of Git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93861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II. Exploring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0688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GitHub setup</a:t>
            </a:r>
            <a:endParaRPr sz="3200">
              <a:latin typeface="+mj-lt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an account at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github.com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There’s nothing to install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“GitHub for Windows” &amp; “GitHub for Mac” are GUI clients (alternatives to command line)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1203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9443</TotalTime>
  <Pages>0</Pages>
  <Words>1564</Words>
  <Characters>0</Characters>
  <Application>Microsoft Macintosh PowerPoint</Application>
  <PresentationFormat>Custom</PresentationFormat>
  <Lines>0</Lines>
  <Paragraphs>232</Paragraphs>
  <Slides>37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GA_Instructor_Template_Deck</vt:lpstr>
      <vt:lpstr>Agenda</vt:lpstr>
      <vt:lpstr>1_GA_Instructor_Template_Deck</vt:lpstr>
      <vt:lpstr>2_GA_Instructor_Template_Deck</vt:lpstr>
      <vt:lpstr> Data Science Git and Github</vt:lpstr>
      <vt:lpstr> I. Introduction to version control II. Exploring Github III. Using Git with Github IV. Bonus content</vt:lpstr>
      <vt:lpstr>i. Introduction to version control</vt:lpstr>
      <vt:lpstr>PowerPoint Presentation</vt:lpstr>
      <vt:lpstr>PowerPoint Presentation</vt:lpstr>
      <vt:lpstr>PowerPoint Presentation</vt:lpstr>
      <vt:lpstr>PowerPoint Presentation</vt:lpstr>
      <vt:lpstr> II. Exploring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III. Using Git With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IV. Bonus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Contributing on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Brandon B</cp:lastModifiedBy>
  <cp:revision>573</cp:revision>
  <dcterms:modified xsi:type="dcterms:W3CDTF">2015-03-22T19:31:55Z</dcterms:modified>
</cp:coreProperties>
</file>